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7.png" ContentType="image/png"/>
  <Override PartName="/ppt/media/image6.png" ContentType="image/pn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9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24.jpeg" ContentType="image/jpeg"/>
  <Override PartName="/ppt/media/image18.png" ContentType="image/png"/>
  <Override PartName="/ppt/media/image20.png" ContentType="image/png"/>
  <Override PartName="/ppt/media/image21.png" ContentType="image/png"/>
  <Override PartName="/ppt/media/image22.jpeg" ContentType="image/jpeg"/>
  <Override PartName="/ppt/media/image23.jpeg" ContentType="image/jpeg"/>
  <Override PartName="/ppt/media/image25.jpeg" ContentType="image/jpeg"/>
  <Override PartName="/ppt/media/image26.png" ContentType="image/pn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2.png" ContentType="image/png"/>
  <Override PartName="/ppt/media/image3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x="10080625" cy="5670550"/>
  <p:notesSz cx="7772400" cy="10058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68040" cy="328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23513C0E-2BB0-4A7B-8549-DDCF909F021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68040" cy="328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25A513DD-D975-4AB1-98CA-B54A997339F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68040" cy="328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3E0B9B3-FF5A-401D-B5E8-F9C6204F160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68040" cy="328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AEE52520-F061-439B-81A7-AABA79AAC01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ftr" idx="1"/>
          </p:nvPr>
        </p:nvSpPr>
        <p:spPr>
          <a:xfrm>
            <a:off x="3447360" y="5165280"/>
            <a:ext cx="319068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 idx="2"/>
          </p:nvPr>
        </p:nvSpPr>
        <p:spPr>
          <a:xfrm>
            <a:off x="7227360" y="5165280"/>
            <a:ext cx="234396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CAF6B0B-E38F-491F-8F58-DAE836B5BD12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dt" idx="3"/>
          </p:nvPr>
        </p:nvSpPr>
        <p:spPr>
          <a:xfrm>
            <a:off x="504000" y="5165280"/>
            <a:ext cx="234396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ftr" idx="4"/>
          </p:nvPr>
        </p:nvSpPr>
        <p:spPr>
          <a:xfrm>
            <a:off x="3447360" y="5165280"/>
            <a:ext cx="319068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sldNum" idx="5"/>
          </p:nvPr>
        </p:nvSpPr>
        <p:spPr>
          <a:xfrm>
            <a:off x="7227360" y="5165280"/>
            <a:ext cx="234396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D99E9629-A7B2-4A27-B40C-9666420803A5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1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dt" idx="6"/>
          </p:nvPr>
        </p:nvSpPr>
        <p:spPr>
          <a:xfrm>
            <a:off x="504000" y="5165280"/>
            <a:ext cx="234396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title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68040" cy="3284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Click to edit the outline text format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Second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Third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Fourth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Fifth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Sixth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Seventh Outline Level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ftr" idx="7"/>
          </p:nvPr>
        </p:nvSpPr>
        <p:spPr>
          <a:xfrm>
            <a:off x="3447360" y="5165280"/>
            <a:ext cx="319068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&lt;footer&gt;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sldNum" idx="8"/>
          </p:nvPr>
        </p:nvSpPr>
        <p:spPr>
          <a:xfrm>
            <a:off x="7227360" y="5165280"/>
            <a:ext cx="234396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1342347-CAEA-4338-97FE-D4629E53C659}" type="slidenum"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&lt;number&gt;</a:t>
            </a:fld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8" name="PlaceHolder 5"/>
          <p:cNvSpPr>
            <a:spLocks noGrp="1"/>
          </p:cNvSpPr>
          <p:nvPr>
            <p:ph type="dt" idx="9"/>
          </p:nvPr>
        </p:nvSpPr>
        <p:spPr>
          <a:xfrm>
            <a:off x="504000" y="5165280"/>
            <a:ext cx="2343960" cy="386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US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>
              <a:buNone/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Times New Roman"/>
              </a:rPr>
              <a:t>&lt;date/time&gt;</a:t>
            </a:r>
            <a:endParaRPr b="0" lang="en-US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  <p:sldLayoutId id="2147483654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slideLayout" Target="../slideLayouts/slideLayout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jpeg"/><Relationship Id="rId3" Type="http://schemas.openxmlformats.org/officeDocument/2006/relationships/image" Target="../media/image24.jpeg"/><Relationship Id="rId4" Type="http://schemas.openxmlformats.org/officeDocument/2006/relationships/slideLayout" Target="../slideLayouts/slideLayout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slideLayout" Target="../slideLayouts/slideLayout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  <a:ea typeface="Microsoft YaHei"/>
              </a:rPr>
              <a:t> </a:t>
            </a: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  <a:ea typeface="Microsoft YaHei"/>
              </a:rPr>
              <a:t>2024 W6TIR Shack Remodel 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subTitle"/>
          </p:nvPr>
        </p:nvSpPr>
        <p:spPr>
          <a:xfrm>
            <a:off x="504000" y="1371960"/>
            <a:ext cx="9067320" cy="4112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          </a:t>
            </a:r>
            <a:r>
              <a:rPr b="0" lang="en-US" sz="3200" strike="noStrike" u="none">
                <a:solidFill>
                  <a:srgbClr val="069a2e"/>
                </a:solidFill>
                <a:uFillTx/>
                <a:latin typeface="Arial"/>
              </a:rPr>
              <a:t>Objectives:</a:t>
            </a: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 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           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Modernize 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               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Simplify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              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Organize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          </a:t>
            </a:r>
            <a:r>
              <a:rPr b="0" lang="en-US" sz="3200" strike="noStrike" u="none">
                <a:solidFill>
                  <a:srgbClr val="ff3838"/>
                </a:solidFill>
                <a:uFillTx/>
                <a:latin typeface="Arial"/>
              </a:rPr>
              <a:t>Obstacles:</a:t>
            </a: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  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    </a:t>
            </a: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Design &amp; Construction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3200" strike="noStrike" u="none">
                <a:solidFill>
                  <a:srgbClr val="000000"/>
                </a:solidFill>
                <a:uFillTx/>
                <a:latin typeface="Arial"/>
              </a:rPr>
              <a:t>         </a:t>
            </a: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25" name="" descr=""/>
          <p:cNvPicPr/>
          <p:nvPr/>
        </p:nvPicPr>
        <p:blipFill>
          <a:blip r:embed="rId1"/>
          <a:stretch/>
        </p:blipFill>
        <p:spPr>
          <a:xfrm>
            <a:off x="5148000" y="1371960"/>
            <a:ext cx="4678200" cy="3653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Desk starting to come together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After much sanding, staining and tung oil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Just need some drawers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53" name=""/>
          <p:cNvSpPr/>
          <p:nvPr/>
        </p:nvSpPr>
        <p:spPr>
          <a:xfrm>
            <a:off x="457200" y="1326600"/>
            <a:ext cx="9141120" cy="392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rmAutofit/>
          </a:bodyPr>
          <a:p>
            <a:pPr>
              <a:lnSpc>
                <a:spcPct val="100000"/>
              </a:lnSpc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pic>
        <p:nvPicPr>
          <p:cNvPr id="54" name="" descr=""/>
          <p:cNvPicPr/>
          <p:nvPr/>
        </p:nvPicPr>
        <p:blipFill>
          <a:blip r:embed="rId1"/>
          <a:stretch/>
        </p:blipFill>
        <p:spPr>
          <a:xfrm>
            <a:off x="3200400" y="1429560"/>
            <a:ext cx="4797720" cy="359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504000" y="88920"/>
            <a:ext cx="9067320" cy="121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Had to have something to run the Tuesday evening net 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Note the two holes in the right side drawer opening--</a:t>
            </a:r>
            <a:br>
              <a:rPr sz="2000"/>
            </a:br>
            <a:r>
              <a:rPr b="0" lang="en-US" sz="2000" strike="noStrike" u="none">
                <a:solidFill>
                  <a:srgbClr val="ff0000"/>
                </a:solidFill>
                <a:uFillTx/>
                <a:latin typeface="Arial"/>
              </a:rPr>
              <a:t>More on that later</a:t>
            </a:r>
            <a:br>
              <a:rPr sz="2000"/>
            </a:b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2619000" y="1143000"/>
            <a:ext cx="5150520" cy="3862080"/>
          </a:xfrm>
          <a:prstGeom prst="rect">
            <a:avLst/>
          </a:prstGeom>
          <a:ln w="0">
            <a:noFill/>
          </a:ln>
        </p:spPr>
      </p:pic>
      <p:sp>
        <p:nvSpPr>
          <p:cNvPr id="57" name=""/>
          <p:cNvSpPr/>
          <p:nvPr/>
        </p:nvSpPr>
        <p:spPr>
          <a:xfrm>
            <a:off x="4572000" y="3241440"/>
            <a:ext cx="539640" cy="36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58" name=""/>
          <p:cNvSpPr/>
          <p:nvPr/>
        </p:nvSpPr>
        <p:spPr>
          <a:xfrm>
            <a:off x="7086960" y="3938040"/>
            <a:ext cx="539640" cy="360"/>
          </a:xfrm>
          <a:prstGeom prst="line">
            <a:avLst/>
          </a:prstGeom>
          <a:ln w="0">
            <a:solidFill>
              <a:srgbClr val="ff0000"/>
            </a:solidFill>
            <a:head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ctr" anchorCtr="1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How to Clean this mess UP!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0" name="" descr=""/>
          <p:cNvPicPr/>
          <p:nvPr/>
        </p:nvPicPr>
        <p:blipFill>
          <a:blip r:embed="rId1"/>
          <a:stretch/>
        </p:blipFill>
        <p:spPr>
          <a:xfrm>
            <a:off x="2514600" y="1171080"/>
            <a:ext cx="5543640" cy="4156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Need some Drawers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2" name="" descr=""/>
          <p:cNvPicPr/>
          <p:nvPr/>
        </p:nvPicPr>
        <p:blipFill>
          <a:blip r:embed="rId1"/>
          <a:stretch/>
        </p:blipFill>
        <p:spPr>
          <a:xfrm>
            <a:off x="457200" y="1168560"/>
            <a:ext cx="4380480" cy="3284640"/>
          </a:xfrm>
          <a:prstGeom prst="rect">
            <a:avLst/>
          </a:prstGeom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2"/>
          <a:stretch/>
        </p:blipFill>
        <p:spPr>
          <a:xfrm>
            <a:off x="5807520" y="1143000"/>
            <a:ext cx="2876400" cy="3837960"/>
          </a:xfrm>
          <a:prstGeom prst="rect">
            <a:avLst/>
          </a:prstGeom>
          <a:ln w="0">
            <a:noFill/>
          </a:ln>
        </p:spPr>
      </p:pic>
      <p:sp>
        <p:nvSpPr>
          <p:cNvPr id="64" name=""/>
          <p:cNvSpPr/>
          <p:nvPr/>
        </p:nvSpPr>
        <p:spPr>
          <a:xfrm>
            <a:off x="8915400" y="2057400"/>
            <a:ext cx="912600" cy="600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Jerry’s 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Humor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2743200" y="2743200"/>
            <a:ext cx="539640" cy="360"/>
          </a:xfrm>
          <a:prstGeom prst="line">
            <a:avLst/>
          </a:prstGeom>
          <a:ln w="0">
            <a:solidFill>
              <a:srgbClr val="ff0000"/>
            </a:solidFill>
            <a:head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ctr" anchorCtr="1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66" name=""/>
          <p:cNvSpPr/>
          <p:nvPr/>
        </p:nvSpPr>
        <p:spPr>
          <a:xfrm>
            <a:off x="8458200" y="2327040"/>
            <a:ext cx="539640" cy="360"/>
          </a:xfrm>
          <a:prstGeom prst="line">
            <a:avLst/>
          </a:prstGeom>
          <a:ln w="0">
            <a:solidFill>
              <a:srgbClr val="ff0000"/>
            </a:solidFill>
            <a:head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ctr" anchorCtr="1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        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Unfinished Drawers                         Finished Drawer Fronts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914400" y="1513080"/>
            <a:ext cx="2461680" cy="3284640"/>
          </a:xfrm>
          <a:prstGeom prst="rect">
            <a:avLst/>
          </a:prstGeom>
          <a:ln w="0">
            <a:noFill/>
          </a:ln>
        </p:spPr>
      </p:pic>
      <p:pic>
        <p:nvPicPr>
          <p:cNvPr id="69" name="" descr=""/>
          <p:cNvPicPr/>
          <p:nvPr/>
        </p:nvPicPr>
        <p:blipFill>
          <a:blip r:embed="rId2"/>
          <a:stretch/>
        </p:blipFill>
        <p:spPr>
          <a:xfrm>
            <a:off x="5029200" y="1598760"/>
            <a:ext cx="2740320" cy="365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STARTING TO COME TOGETHER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1371600" y="1371600"/>
            <a:ext cx="2804400" cy="3741840"/>
          </a:xfrm>
          <a:prstGeom prst="rect">
            <a:avLst/>
          </a:prstGeom>
          <a:ln w="0">
            <a:noFill/>
          </a:ln>
        </p:spPr>
      </p:pic>
      <p:pic>
        <p:nvPicPr>
          <p:cNvPr id="72" name="" descr=""/>
          <p:cNvPicPr/>
          <p:nvPr/>
        </p:nvPicPr>
        <p:blipFill>
          <a:blip r:embed="rId2"/>
          <a:stretch/>
        </p:blipFill>
        <p:spPr>
          <a:xfrm>
            <a:off x="5715000" y="1371600"/>
            <a:ext cx="2831040" cy="3777480"/>
          </a:xfrm>
          <a:prstGeom prst="rect">
            <a:avLst/>
          </a:prstGeom>
          <a:ln w="0">
            <a:noFill/>
          </a:ln>
        </p:spPr>
      </p:pic>
      <p:sp>
        <p:nvSpPr>
          <p:cNvPr id="73" name=""/>
          <p:cNvSpPr/>
          <p:nvPr/>
        </p:nvSpPr>
        <p:spPr>
          <a:xfrm>
            <a:off x="4343400" y="1600200"/>
            <a:ext cx="1140840" cy="342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Drawers made, slides in. Just need drawer fronts and hardware installed. 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ff0000"/>
                </a:solidFill>
                <a:uFillTx/>
                <a:latin typeface="Arial"/>
              </a:rPr>
              <a:t>REMEMBER THE HOLES??</a:t>
            </a:r>
            <a:br>
              <a:rPr sz="2000"/>
            </a:br>
            <a:r>
              <a:rPr b="0" lang="en-US" sz="1500" strike="noStrike" u="none">
                <a:solidFill>
                  <a:srgbClr val="000000"/>
                </a:solidFill>
                <a:uFillTx/>
                <a:latin typeface="Arial"/>
              </a:rPr>
              <a:t>THE BOTTOM DRAWER WILL HOLD THE 1KW SS AMP AND NEEDS ADDITIONAL COOLING</a:t>
            </a:r>
            <a:br>
              <a:rPr sz="1500"/>
            </a:br>
            <a:r>
              <a:rPr b="0" lang="en-US" sz="1500" strike="noStrike" u="none">
                <a:solidFill>
                  <a:srgbClr val="000000"/>
                </a:solidFill>
                <a:uFillTx/>
                <a:latin typeface="Arial"/>
              </a:rPr>
              <a:t>INSTALLED AIR VENTS FOR 6” Airplate T3 # AI-APT3 52CFM fan w/remote temp sensing, temp set points &amp; Auto or Manual control.</a:t>
            </a:r>
            <a:endParaRPr b="0" lang="en-US" sz="15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75" name="" descr=""/>
          <p:cNvPicPr/>
          <p:nvPr/>
        </p:nvPicPr>
        <p:blipFill>
          <a:blip r:embed="rId1"/>
          <a:stretch/>
        </p:blipFill>
        <p:spPr>
          <a:xfrm>
            <a:off x="685800" y="1600200"/>
            <a:ext cx="2461680" cy="3284640"/>
          </a:xfrm>
          <a:prstGeom prst="rect">
            <a:avLst/>
          </a:prstGeom>
          <a:ln w="0">
            <a:noFill/>
          </a:ln>
        </p:spPr>
      </p:pic>
      <p:pic>
        <p:nvPicPr>
          <p:cNvPr id="76" name="" descr=""/>
          <p:cNvPicPr/>
          <p:nvPr/>
        </p:nvPicPr>
        <p:blipFill>
          <a:blip r:embed="rId2"/>
          <a:stretch/>
        </p:blipFill>
        <p:spPr>
          <a:xfrm>
            <a:off x="3657600" y="1600200"/>
            <a:ext cx="2363760" cy="3197520"/>
          </a:xfrm>
          <a:prstGeom prst="rect">
            <a:avLst/>
          </a:prstGeom>
          <a:ln w="0">
            <a:noFill/>
          </a:ln>
        </p:spPr>
      </p:pic>
      <p:pic>
        <p:nvPicPr>
          <p:cNvPr id="77" name="" descr=""/>
          <p:cNvPicPr/>
          <p:nvPr/>
        </p:nvPicPr>
        <p:blipFill>
          <a:blip r:embed="rId3"/>
          <a:stretch/>
        </p:blipFill>
        <p:spPr>
          <a:xfrm>
            <a:off x="6629400" y="1600200"/>
            <a:ext cx="2511720" cy="3351600"/>
          </a:xfrm>
          <a:prstGeom prst="rect">
            <a:avLst/>
          </a:prstGeom>
          <a:ln w="0">
            <a:noFill/>
          </a:ln>
        </p:spPr>
      </p:pic>
      <p:sp>
        <p:nvSpPr>
          <p:cNvPr id="78" name=""/>
          <p:cNvSpPr/>
          <p:nvPr/>
        </p:nvSpPr>
        <p:spPr>
          <a:xfrm>
            <a:off x="685800" y="5029200"/>
            <a:ext cx="22838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(4) 2” Vents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"/>
          <p:cNvSpPr/>
          <p:nvPr/>
        </p:nvSpPr>
        <p:spPr>
          <a:xfrm>
            <a:off x="3657600" y="4800600"/>
            <a:ext cx="2283840" cy="99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Temp Controller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w/temp set points &amp; fan speeds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" name=""/>
          <p:cNvSpPr/>
          <p:nvPr/>
        </p:nvSpPr>
        <p:spPr>
          <a:xfrm>
            <a:off x="6629400" y="5029200"/>
            <a:ext cx="25124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6” Sq Exhaust Fan 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ESSENTIAL CONTROLS &amp; FUNCTIONS FOR EASY ACCESS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NOTE THE PANDUIT CABLE TRAY TO KEEP WIRING ORGANIZED.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2" name="" descr=""/>
          <p:cNvPicPr/>
          <p:nvPr/>
        </p:nvPicPr>
        <p:blipFill>
          <a:blip r:embed="rId1"/>
          <a:stretch/>
        </p:blipFill>
        <p:spPr>
          <a:xfrm>
            <a:off x="228600" y="1326600"/>
            <a:ext cx="3093120" cy="2319120"/>
          </a:xfrm>
          <a:prstGeom prst="rect">
            <a:avLst/>
          </a:prstGeom>
          <a:ln w="0">
            <a:noFill/>
          </a:ln>
        </p:spPr>
      </p:pic>
      <p:pic>
        <p:nvPicPr>
          <p:cNvPr id="83" name="" descr=""/>
          <p:cNvPicPr/>
          <p:nvPr/>
        </p:nvPicPr>
        <p:blipFill>
          <a:blip r:embed="rId2"/>
          <a:stretch/>
        </p:blipFill>
        <p:spPr>
          <a:xfrm>
            <a:off x="3318840" y="3174840"/>
            <a:ext cx="3079080" cy="2308680"/>
          </a:xfrm>
          <a:prstGeom prst="rect">
            <a:avLst/>
          </a:prstGeom>
          <a:ln w="0">
            <a:noFill/>
          </a:ln>
        </p:spPr>
      </p:pic>
      <p:pic>
        <p:nvPicPr>
          <p:cNvPr id="84" name="" descr=""/>
          <p:cNvPicPr/>
          <p:nvPr/>
        </p:nvPicPr>
        <p:blipFill>
          <a:blip r:embed="rId3"/>
          <a:stretch/>
        </p:blipFill>
        <p:spPr>
          <a:xfrm>
            <a:off x="6510960" y="1371600"/>
            <a:ext cx="3505320" cy="2628360"/>
          </a:xfrm>
          <a:prstGeom prst="rect">
            <a:avLst/>
          </a:prstGeom>
          <a:ln w="0">
            <a:noFill/>
          </a:ln>
        </p:spPr>
      </p:pic>
      <p:sp>
        <p:nvSpPr>
          <p:cNvPr id="85" name=""/>
          <p:cNvSpPr/>
          <p:nvPr/>
        </p:nvSpPr>
        <p:spPr>
          <a:xfrm>
            <a:off x="457200" y="3886200"/>
            <a:ext cx="2512440" cy="1021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DC Power Distribution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&amp;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Antenna Switch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6" name=""/>
          <p:cNvSpPr/>
          <p:nvPr/>
        </p:nvSpPr>
        <p:spPr>
          <a:xfrm>
            <a:off x="3657600" y="1828800"/>
            <a:ext cx="2512440" cy="91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AC Power w/surge &amp; short protection.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Panduit cable tray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7" name=""/>
          <p:cNvSpPr/>
          <p:nvPr/>
        </p:nvSpPr>
        <p:spPr>
          <a:xfrm>
            <a:off x="6858000" y="4114800"/>
            <a:ext cx="296964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Heil boom and mic installed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Oak back board from L to 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Micro computer for Ham Clock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AC Pwr, Mini Computer, DC Pwr, Antenna Switch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TWO MORE MESSES TO CLEAN UP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EQUIP COMMON GROUND AND ANTENNA GROUNDING RELAYS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9" name="" descr=""/>
          <p:cNvPicPr/>
          <p:nvPr/>
        </p:nvPicPr>
        <p:blipFill>
          <a:blip r:embed="rId1"/>
          <a:stretch/>
        </p:blipFill>
        <p:spPr>
          <a:xfrm>
            <a:off x="685800" y="1371600"/>
            <a:ext cx="4874040" cy="3654720"/>
          </a:xfrm>
          <a:prstGeom prst="rect">
            <a:avLst/>
          </a:prstGeom>
          <a:ln w="0">
            <a:noFill/>
          </a:ln>
        </p:spPr>
      </p:pic>
      <p:pic>
        <p:nvPicPr>
          <p:cNvPr id="90" name="" descr=""/>
          <p:cNvPicPr/>
          <p:nvPr/>
        </p:nvPicPr>
        <p:blipFill>
          <a:blip r:embed="rId2"/>
          <a:stretch/>
        </p:blipFill>
        <p:spPr>
          <a:xfrm>
            <a:off x="6400800" y="1371600"/>
            <a:ext cx="2968920" cy="3428280"/>
          </a:xfrm>
          <a:prstGeom prst="rect">
            <a:avLst/>
          </a:prstGeom>
          <a:ln w="0">
            <a:noFill/>
          </a:ln>
        </p:spPr>
      </p:pic>
      <p:sp>
        <p:nvSpPr>
          <p:cNvPr id="91" name=""/>
          <p:cNvSpPr/>
          <p:nvPr/>
        </p:nvSpPr>
        <p:spPr>
          <a:xfrm>
            <a:off x="1143000" y="3429000"/>
            <a:ext cx="2741040" cy="991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4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Ground Buss 1” hard copper water pipe reinforced with wood dowel to prevent collapse. Brass screws </a:t>
            </a:r>
            <a:endParaRPr b="0" lang="en-US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2" name=""/>
          <p:cNvSpPr/>
          <p:nvPr/>
        </p:nvSpPr>
        <p:spPr>
          <a:xfrm>
            <a:off x="3429000" y="2514600"/>
            <a:ext cx="1142280" cy="45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#4 Solid Copper 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"/>
          <p:cNvSpPr/>
          <p:nvPr/>
        </p:nvSpPr>
        <p:spPr>
          <a:xfrm>
            <a:off x="4114800" y="2784240"/>
            <a:ext cx="539640" cy="360"/>
          </a:xfrm>
          <a:prstGeom prst="line">
            <a:avLst/>
          </a:prstGeom>
          <a:ln w="0">
            <a:solidFill>
              <a:srgbClr val="ff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ctr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94" name=""/>
          <p:cNvSpPr/>
          <p:nvPr/>
        </p:nvSpPr>
        <p:spPr>
          <a:xfrm>
            <a:off x="6400800" y="4800600"/>
            <a:ext cx="2971080" cy="68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Two Paradan Dual Antenna Disconnect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Relays.  Automatically Grounds Antennas when DC power is OFF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THINGS ARE STARTING TO COME TOGETHER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JUST A FEW DETAILS AND REFINEMENT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6" name="" descr=""/>
          <p:cNvPicPr/>
          <p:nvPr/>
        </p:nvPicPr>
        <p:blipFill>
          <a:blip r:embed="rId1"/>
          <a:stretch/>
        </p:blipFill>
        <p:spPr>
          <a:xfrm>
            <a:off x="2151000" y="1371600"/>
            <a:ext cx="5847120" cy="411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131040"/>
            <a:ext cx="9067320" cy="113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000" strike="noStrike" u="none">
                <a:solidFill>
                  <a:srgbClr val="ff3838"/>
                </a:solidFill>
                <a:uFillTx/>
                <a:latin typeface="Arial"/>
              </a:rPr>
              <a:t>W6TIR</a:t>
            </a:r>
            <a:br>
              <a:rPr sz="4000"/>
            </a:br>
            <a:r>
              <a:rPr b="0" lang="en-US" sz="4000" strike="noStrike" u="none">
                <a:solidFill>
                  <a:srgbClr val="069a2e"/>
                </a:solidFill>
                <a:uFillTx/>
                <a:latin typeface="Arial"/>
              </a:rPr>
              <a:t>Shack Remodel Objectives</a:t>
            </a:r>
            <a:endParaRPr b="0" lang="en-US" sz="4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subTitle"/>
          </p:nvPr>
        </p:nvSpPr>
        <p:spPr>
          <a:xfrm>
            <a:off x="228600" y="1271520"/>
            <a:ext cx="9599040" cy="4214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trike="noStrike" u="sng">
                <a:solidFill>
                  <a:srgbClr val="000000"/>
                </a:solidFill>
                <a:uFillTx/>
                <a:latin typeface="Arial"/>
              </a:rPr>
              <a:t>Modernize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 Station for Comfort &amp; Ease of Operation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(standard desk height)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sng">
                <a:solidFill>
                  <a:srgbClr val="000000"/>
                </a:solidFill>
                <a:uFillTx/>
                <a:latin typeface="Arial"/>
              </a:rPr>
              <a:t>Organize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 as Legacy &amp; Modern working stations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Organize cabling for easy change/replacement &amp; out of sight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sng">
                <a:solidFill>
                  <a:srgbClr val="000000"/>
                </a:solidFill>
                <a:uFillTx/>
                <a:latin typeface="Arial"/>
              </a:rPr>
              <a:t>Simplify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 AC/DC Power Distribution (accessible, surge &amp; short protection)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Increase Working Space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Relocate Boom Mic.  Keep Foot Switch for HF Radios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Easy Access to Antenna Switch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Add 2</a:t>
            </a:r>
            <a:r>
              <a:rPr b="0" lang="en-US" sz="2000" strike="noStrike" u="none" baseline="33000">
                <a:solidFill>
                  <a:srgbClr val="000000"/>
                </a:solidFill>
                <a:uFillTx/>
                <a:latin typeface="Arial"/>
              </a:rPr>
              <a:t>nd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 remote controlled antenna disconnect relay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Locate Linear to Control Fan Noise. Add additional Cooling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Upgrade Monitors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Replace Laptop with Dedicated Mini Computer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216000" indent="-216000" algn="ctr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Add Dedicated Micro Computer for Ham Clock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600" strike="noStrike" u="none">
                <a:solidFill>
                  <a:srgbClr val="000000"/>
                </a:solidFill>
                <a:uFillTx/>
                <a:latin typeface="Arial"/>
              </a:rPr>
              <a:t>ALMOST THERE</a:t>
            </a:r>
            <a:endParaRPr b="0" lang="en-US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1989360" y="1326600"/>
            <a:ext cx="6008760" cy="4505760"/>
          </a:xfrm>
          <a:prstGeom prst="rect">
            <a:avLst/>
          </a:prstGeom>
          <a:ln w="0">
            <a:noFill/>
          </a:ln>
        </p:spPr>
      </p:pic>
      <p:sp>
        <p:nvSpPr>
          <p:cNvPr id="99" name=""/>
          <p:cNvSpPr/>
          <p:nvPr/>
        </p:nvSpPr>
        <p:spPr>
          <a:xfrm>
            <a:off x="457200" y="2057400"/>
            <a:ext cx="1369440" cy="274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Note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Upgraded 2</a:t>
            </a:r>
            <a:r>
              <a:rPr b="0" lang="en-US" sz="1600" strike="noStrike" u="none" baseline="33000">
                <a:solidFill>
                  <a:srgbClr val="000000"/>
                </a:solidFill>
                <a:uFillTx/>
                <a:latin typeface="Arial"/>
                <a:ea typeface="DejaVu Sans"/>
              </a:rPr>
              <a:t>nd</a:t>
            </a: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 Monitor to match one on right.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Smaller monitor is now Ham Clock Monitor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"/>
          <p:cNvSpPr/>
          <p:nvPr/>
        </p:nvSpPr>
        <p:spPr>
          <a:xfrm>
            <a:off x="8229600" y="1600200"/>
            <a:ext cx="1599840" cy="3885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Amp installed in bottom pull out draw.  Fan and controller installed and working. Cables cleaned up. Glass window on Amp drawer door.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FEW MINOR </a:t>
            </a:r>
            <a:r>
              <a:rPr b="0" lang="en-US" sz="2600" strike="noStrike" u="none">
                <a:solidFill>
                  <a:srgbClr val="000000"/>
                </a:solidFill>
                <a:uFillTx/>
                <a:latin typeface="Arial"/>
              </a:rPr>
              <a:t>DETAILS</a:t>
            </a:r>
            <a:endParaRPr b="0" lang="en-US" sz="2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2" name="" descr=""/>
          <p:cNvPicPr/>
          <p:nvPr/>
        </p:nvPicPr>
        <p:blipFill>
          <a:blip r:embed="rId1"/>
          <a:stretch/>
        </p:blipFill>
        <p:spPr>
          <a:xfrm>
            <a:off x="2057400" y="1200240"/>
            <a:ext cx="5712120" cy="4283280"/>
          </a:xfrm>
          <a:prstGeom prst="rect">
            <a:avLst/>
          </a:prstGeom>
          <a:ln w="0">
            <a:noFill/>
          </a:ln>
        </p:spPr>
      </p:pic>
      <p:sp>
        <p:nvSpPr>
          <p:cNvPr id="103" name=""/>
          <p:cNvSpPr/>
          <p:nvPr/>
        </p:nvSpPr>
        <p:spPr>
          <a:xfrm>
            <a:off x="7315200" y="3698640"/>
            <a:ext cx="539640" cy="360"/>
          </a:xfrm>
          <a:prstGeom prst="line">
            <a:avLst/>
          </a:prstGeom>
          <a:ln w="0">
            <a:solidFill>
              <a:srgbClr val="ff0000"/>
            </a:solidFill>
            <a:head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-45000" bIns="-45000" anchor="ctr" anchorCtr="1">
            <a:noAutofit/>
          </a:bodyPr>
          <a:p>
            <a:endParaRPr b="0" lang="en-US" sz="1800" strike="noStrike" u="none">
              <a:solidFill>
                <a:srgbClr val="000000"/>
              </a:solidFill>
              <a:uFillTx/>
              <a:latin typeface="Arial"/>
              <a:ea typeface="DejaVu Sans"/>
            </a:endParaRPr>
          </a:p>
        </p:txBody>
      </p:sp>
      <p:sp>
        <p:nvSpPr>
          <p:cNvPr id="104" name=""/>
          <p:cNvSpPr/>
          <p:nvPr/>
        </p:nvSpPr>
        <p:spPr>
          <a:xfrm>
            <a:off x="8001000" y="3429000"/>
            <a:ext cx="159912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2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CLEAN THIS UP</a:t>
            </a:r>
            <a:endParaRPr b="0" lang="en-US" sz="1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201240"/>
            <a:ext cx="9067320" cy="991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600" strike="noStrike" u="none">
                <a:solidFill>
                  <a:srgbClr val="000000"/>
                </a:solidFill>
                <a:uFillTx/>
                <a:latin typeface="Arial"/>
              </a:rPr>
              <a:t>I’M CALLING IT “COMPLETE” Sept. 1</a:t>
            </a:r>
            <a:r>
              <a:rPr b="0" lang="en-US" sz="2600" strike="noStrike" u="none" baseline="33000">
                <a:solidFill>
                  <a:srgbClr val="000000"/>
                </a:solidFill>
                <a:uFillTx/>
                <a:latin typeface="Arial"/>
              </a:rPr>
              <a:t>st</a:t>
            </a:r>
            <a:r>
              <a:rPr b="0" lang="en-US" sz="2600" strike="noStrike" u="none">
                <a:solidFill>
                  <a:srgbClr val="000000"/>
                </a:solidFill>
                <a:uFillTx/>
                <a:latin typeface="Arial"/>
              </a:rPr>
              <a:t> 2024</a:t>
            </a:r>
            <a:br>
              <a:rPr sz="2600"/>
            </a:b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That is until I come up with further refinements.</a:t>
            </a:r>
            <a:br>
              <a:rPr sz="1800"/>
            </a:b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6" name="" descr=""/>
          <p:cNvPicPr/>
          <p:nvPr/>
        </p:nvPicPr>
        <p:blipFill>
          <a:blip r:embed="rId1"/>
          <a:stretch/>
        </p:blipFill>
        <p:spPr>
          <a:xfrm>
            <a:off x="2286000" y="1326600"/>
            <a:ext cx="5495400" cy="4120920"/>
          </a:xfrm>
          <a:prstGeom prst="rect">
            <a:avLst/>
          </a:prstGeom>
          <a:ln w="0">
            <a:noFill/>
          </a:ln>
        </p:spPr>
      </p:pic>
      <p:sp>
        <p:nvSpPr>
          <p:cNvPr id="107" name=""/>
          <p:cNvSpPr/>
          <p:nvPr/>
        </p:nvSpPr>
        <p:spPr>
          <a:xfrm>
            <a:off x="8001000" y="2514600"/>
            <a:ext cx="1826640" cy="264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Jerry says I need to put carpet in and install the baseboards and some more ¼ round to really clean things up.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DejaVu Sans"/>
              </a:rPr>
              <a:t>“</a:t>
            </a: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DejaVu Sans"/>
              </a:rPr>
              <a:t>Yes Sgt Maj.”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Enjoying the Fruits of </a:t>
            </a:r>
            <a:r>
              <a:rPr b="1" lang="en-US" sz="4400" strike="noStrike" u="none">
                <a:solidFill>
                  <a:srgbClr val="158466"/>
                </a:solidFill>
                <a:uFillTx/>
                <a:latin typeface="Arial"/>
              </a:rPr>
              <a:t>Our</a:t>
            </a:r>
            <a:r>
              <a:rPr b="0" lang="en-US" sz="4400" strike="noStrike" u="none">
                <a:solidFill>
                  <a:srgbClr val="000000"/>
                </a:solidFill>
                <a:uFillTx/>
                <a:latin typeface="Arial"/>
              </a:rPr>
              <a:t> Labor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1"/>
          <a:stretch/>
        </p:blipFill>
        <p:spPr>
          <a:xfrm>
            <a:off x="1994040" y="1079640"/>
            <a:ext cx="5319720" cy="3989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  <a:effectLst>
            <a:outerShdw dist="0" dir="0" blurRad="0" rotWithShape="0">
              <a:srgbClr val="000000"/>
            </a:outerShdw>
          </a:effectLst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-US" sz="2000" strike="noStrike" u="none">
                <a:solidFill>
                  <a:srgbClr val="000000"/>
                </a:solidFill>
                <a:uFillTx/>
                <a:latin typeface="Arial"/>
                <a:ea typeface="Microsoft YaHei"/>
              </a:rPr>
              <a:t>NONE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  <a:ea typeface="Microsoft YaHei"/>
              </a:rPr>
              <a:t>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Mongolian Baiti"/>
                <a:ea typeface="Microsoft YaHei"/>
              </a:rPr>
              <a:t>OF THIS WOULD HAVE COME TO PASS WITHOUT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Mongolian Baiti"/>
                <a:ea typeface="Microsoft YaHei"/>
              </a:rPr>
              <a:t>THE GUIDANCE, EXPERTISE, SUPPORT AND HELP OF MY 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Mongolian Baiti"/>
                <a:ea typeface="Microsoft YaHei"/>
              </a:rPr>
              <a:t>GOOD FRIEND JERRY CORNELL N5SGM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  <a:ea typeface="Microsoft YaHei"/>
              </a:rPr>
              <a:t>-</a:t>
            </a:r>
            <a:r>
              <a:rPr b="1" lang="en-US" sz="2000" strike="noStrike" u="none">
                <a:solidFill>
                  <a:srgbClr val="00a933"/>
                </a:solidFill>
                <a:uFillTx/>
                <a:latin typeface="Arial"/>
                <a:ea typeface="Microsoft YaHei"/>
              </a:rPr>
              <a:t>THANK YOU JERRY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  <a:ea typeface="Microsoft YaHei"/>
              </a:rPr>
              <a:t>.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11" name="" descr=""/>
          <p:cNvPicPr/>
          <p:nvPr/>
        </p:nvPicPr>
        <p:blipFill>
          <a:blip r:embed="rId1"/>
          <a:stretch/>
        </p:blipFill>
        <p:spPr>
          <a:xfrm>
            <a:off x="3657600" y="1143000"/>
            <a:ext cx="3426480" cy="4341960"/>
          </a:xfrm>
          <a:prstGeom prst="rect">
            <a:avLst/>
          </a:prstGeom>
          <a:ln w="0">
            <a:noFill/>
          </a:ln>
        </p:spPr>
      </p:pic>
      <p:sp>
        <p:nvSpPr>
          <p:cNvPr id="112" name=""/>
          <p:cNvSpPr/>
          <p:nvPr/>
        </p:nvSpPr>
        <p:spPr>
          <a:xfrm>
            <a:off x="914400" y="2286000"/>
            <a:ext cx="2056320" cy="137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ff8000"/>
                </a:solidFill>
                <a:uFillTx/>
                <a:latin typeface="Arial"/>
                <a:ea typeface="DejaVu Sans"/>
              </a:rPr>
              <a:t>Special Thanks to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ff8000"/>
                </a:solidFill>
                <a:uFillTx/>
                <a:latin typeface="Arial"/>
                <a:ea typeface="DejaVu Sans"/>
              </a:rPr>
              <a:t>Marsh WA5UBO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ff8000"/>
                </a:solidFill>
                <a:uFillTx/>
                <a:latin typeface="Arial"/>
                <a:ea typeface="DejaVu Sans"/>
              </a:rPr>
              <a:t>For his help with the drawer faces.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"/>
          <p:cNvSpPr/>
          <p:nvPr/>
        </p:nvSpPr>
        <p:spPr>
          <a:xfrm>
            <a:off x="7543800" y="1828800"/>
            <a:ext cx="2285640" cy="4304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Total Investment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Materials &amp; Equip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Approximately $650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 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Labor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Didn’t bother to count the hours!!!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3 months, at least 2 bottles of Monkey Shoulder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&amp; some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</a:rPr>
              <a:t>Gurkhas &amp; Guns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4400" strike="noStrike" u="sng">
                <a:solidFill>
                  <a:srgbClr val="ff3838"/>
                </a:solidFill>
                <a:uFillTx/>
                <a:latin typeface="Arial"/>
              </a:rPr>
              <a:t>Obstacles</a:t>
            </a:r>
            <a:r>
              <a:rPr b="0" lang="en-US" sz="4400" strike="noStrike" u="none">
                <a:solidFill>
                  <a:srgbClr val="ff3838"/>
                </a:solidFill>
                <a:uFillTx/>
                <a:latin typeface="Arial"/>
              </a:rPr>
              <a:t> </a:t>
            </a:r>
            <a:endParaRPr b="0" lang="en-US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/>
          </p:nvPr>
        </p:nvSpPr>
        <p:spPr>
          <a:xfrm>
            <a:off x="685800" y="1326600"/>
            <a:ext cx="8456040" cy="3929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Design and Construction? 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Space needed?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Drawer Space Y/N ?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How to Ground Equipment?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AC/DC Power?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Hide Cables?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ff0000"/>
                </a:solidFill>
                <a:uFillTx/>
                <a:latin typeface="Arial"/>
              </a:rPr>
              <a:t>Most of all-</a:t>
            </a:r>
            <a:r>
              <a:rPr b="0" lang="en-US" sz="2000" strike="noStrike" u="sng">
                <a:solidFill>
                  <a:srgbClr val="ff0000"/>
                </a:solidFill>
                <a:uFillTx/>
                <a:latin typeface="Arial"/>
              </a:rPr>
              <a:t>Building the Thing !!!!!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marL="432000"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2992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This is where W6TIR started</a:t>
            </a:r>
            <a:br>
              <a:rPr sz="2200"/>
            </a:br>
            <a:r>
              <a:rPr b="0" lang="en-US" sz="2200" strike="noStrike" u="none">
                <a:solidFill>
                  <a:srgbClr val="000000"/>
                </a:solidFill>
                <a:uFillTx/>
                <a:latin typeface="Arial"/>
              </a:rPr>
              <a:t>              June </a:t>
            </a: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2019                  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1" name="" descr=""/>
          <p:cNvPicPr/>
          <p:nvPr/>
        </p:nvPicPr>
        <p:blipFill>
          <a:blip r:embed="rId1"/>
          <a:stretch/>
        </p:blipFill>
        <p:spPr>
          <a:xfrm>
            <a:off x="2514600" y="1371960"/>
            <a:ext cx="4872600" cy="3653640"/>
          </a:xfrm>
          <a:prstGeom prst="rect">
            <a:avLst/>
          </a:prstGeom>
          <a:ln w="0">
            <a:noFill/>
          </a:ln>
        </p:spPr>
      </p:pic>
      <p:sp>
        <p:nvSpPr>
          <p:cNvPr id="32" name=""/>
          <p:cNvSpPr/>
          <p:nvPr/>
        </p:nvSpPr>
        <p:spPr>
          <a:xfrm>
            <a:off x="228600" y="2514600"/>
            <a:ext cx="2055240" cy="25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Legacy Station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Kenwood TS830s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Murch 2Kw Tuner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Dentron DTR-2000L 1500 watt Amp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Kenwood Station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Monitor 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Kenwood Speaker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Kenwood DFC-230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Remote VFO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3" name=""/>
          <p:cNvSpPr/>
          <p:nvPr/>
        </p:nvSpPr>
        <p:spPr>
          <a:xfrm>
            <a:off x="7543800" y="2514600"/>
            <a:ext cx="2283840" cy="25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US" sz="1800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Modern Station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Icom 7300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Yaesu FTM-100DR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Yaesu SBM-201 fan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MFJ-891 SWR/PWR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Meter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6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Samlex DC Pwr Supply</a:t>
            </a: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After discussions with Jerry N5SGM and seeing his new shack</a:t>
            </a:r>
            <a:br>
              <a:rPr sz="1800"/>
            </a:b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</a:rPr>
              <a:t>that he and Marsh built !!!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3429000"/>
            <a:ext cx="9068040" cy="1826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2500" lnSpcReduction="19999"/>
          </a:bodyPr>
          <a:p>
            <a:pPr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It was decided together we could build a new desk for my shack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Construction began in May 2024 with purchase of a raw 8’x2” butcher block from Habitat for Humanity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indent="0" algn="ctr">
              <a:lnSpc>
                <a:spcPct val="100000"/>
              </a:lnSpc>
              <a:spcBef>
                <a:spcPts val="1417"/>
              </a:spcBef>
              <a:buNone/>
              <a:tabLst>
                <a:tab algn="l" pos="0"/>
              </a:tabLst>
            </a:pP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6" name="" descr=""/>
          <p:cNvPicPr/>
          <p:nvPr/>
        </p:nvPicPr>
        <p:blipFill>
          <a:blip r:embed="rId1"/>
          <a:stretch/>
        </p:blipFill>
        <p:spPr>
          <a:xfrm>
            <a:off x="3200400" y="1371600"/>
            <a:ext cx="3655440" cy="2512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W6TIR as Renew Started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38" name="" descr=""/>
          <p:cNvPicPr/>
          <p:nvPr/>
        </p:nvPicPr>
        <p:blipFill>
          <a:blip r:embed="rId1"/>
          <a:stretch/>
        </p:blipFill>
        <p:spPr>
          <a:xfrm>
            <a:off x="2286000" y="905040"/>
            <a:ext cx="5711760" cy="4283280"/>
          </a:xfrm>
          <a:prstGeom prst="rect">
            <a:avLst/>
          </a:prstGeom>
          <a:ln w="0">
            <a:noFill/>
          </a:ln>
        </p:spPr>
      </p:pic>
      <p:sp>
        <p:nvSpPr>
          <p:cNvPr id="39" name=""/>
          <p:cNvSpPr/>
          <p:nvPr/>
        </p:nvSpPr>
        <p:spPr>
          <a:xfrm>
            <a:off x="228600" y="1828800"/>
            <a:ext cx="1826640" cy="3426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WHAT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A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MESS!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Bench was my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Old brass prep bench for reloading.  2x4’s and metal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Plates to hold it all together.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0" name=""/>
          <p:cNvSpPr/>
          <p:nvPr/>
        </p:nvSpPr>
        <p:spPr>
          <a:xfrm>
            <a:off x="8229600" y="2514600"/>
            <a:ext cx="1598040" cy="25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Side Table to serve as a work station for laptop.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DejaVu Sans"/>
              </a:rPr>
              <a:t>NOT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ff0000"/>
                </a:solidFill>
                <a:uFillTx/>
                <a:latin typeface="Arial"/>
                <a:ea typeface="DejaVu Sans"/>
              </a:rPr>
              <a:t>Convenient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Prepping the Butcher Block</a:t>
            </a:r>
            <a:br>
              <a:rPr sz="2400"/>
            </a:br>
            <a:r>
              <a:rPr b="0" lang="en-US" sz="2400" strike="noStrike" u="none">
                <a:solidFill>
                  <a:srgbClr val="000000"/>
                </a:solidFill>
                <a:uFillTx/>
                <a:latin typeface="Arial"/>
              </a:rPr>
              <a:t>Sanding, Sanding, Sanding then Sanding some more!!!</a:t>
            </a:r>
            <a:endParaRPr b="0" lang="en-US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3832920" y="1371600"/>
            <a:ext cx="3022200" cy="4031280"/>
          </a:xfrm>
          <a:prstGeom prst="rect">
            <a:avLst/>
          </a:prstGeom>
          <a:ln w="0">
            <a:noFill/>
          </a:ln>
        </p:spPr>
      </p:pic>
      <p:sp>
        <p:nvSpPr>
          <p:cNvPr id="43" name=""/>
          <p:cNvSpPr/>
          <p:nvPr/>
        </p:nvSpPr>
        <p:spPr>
          <a:xfrm>
            <a:off x="685800" y="2286000"/>
            <a:ext cx="2512440" cy="296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Spent many hours sanding the butcher block.  Had to fill voids in it as it was a second bought from Habitat for Humanity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4" name=""/>
          <p:cNvSpPr/>
          <p:nvPr/>
        </p:nvSpPr>
        <p:spPr>
          <a:xfrm>
            <a:off x="7086600" y="2287800"/>
            <a:ext cx="2741040" cy="251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algn="ctr">
              <a:lnSpc>
                <a:spcPct val="100000"/>
              </a:lnSpc>
            </a:pPr>
            <a:r>
              <a:rPr b="0" lang="en-US" sz="1800" strike="noStrike" u="none">
                <a:solidFill>
                  <a:srgbClr val="000000"/>
                </a:solidFill>
                <a:uFillTx/>
                <a:latin typeface="Arial"/>
                <a:ea typeface="DejaVu Sans"/>
              </a:rPr>
              <a:t>Butcher Block turned out pretty nice after multiple coats of tung oil finish applied.</a:t>
            </a:r>
            <a:endParaRPr b="0" lang="en-US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800" strike="noStrike" u="none">
                <a:solidFill>
                  <a:srgbClr val="000000"/>
                </a:solidFill>
                <a:uFillTx/>
                <a:latin typeface="Arial"/>
              </a:rPr>
              <a:t>Building the Cabinets (more sanding)</a:t>
            </a:r>
            <a:endParaRPr b="0" lang="en-US" sz="2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963720" y="1371600"/>
            <a:ext cx="2462400" cy="3284640"/>
          </a:xfrm>
          <a:prstGeom prst="rect">
            <a:avLst/>
          </a:prstGeom>
          <a:ln w="0">
            <a:noFill/>
          </a:ln>
        </p:spPr>
      </p:pic>
      <p:pic>
        <p:nvPicPr>
          <p:cNvPr id="47" name="" descr=""/>
          <p:cNvPicPr/>
          <p:nvPr/>
        </p:nvPicPr>
        <p:blipFill>
          <a:blip r:embed="rId2"/>
          <a:stretch/>
        </p:blipFill>
        <p:spPr>
          <a:xfrm>
            <a:off x="4923720" y="1078200"/>
            <a:ext cx="3303000" cy="4405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67320" cy="94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All this was done in Jerry’s shop with a table saw &amp; chop saw.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All sanded by small orbital sander or by hand with sanding block</a:t>
            </a:r>
            <a:br>
              <a:rPr sz="2000"/>
            </a:br>
            <a:r>
              <a:rPr b="0" lang="en-US" sz="2000" strike="noStrike" u="none">
                <a:solidFill>
                  <a:srgbClr val="000000"/>
                </a:solidFill>
                <a:uFillTx/>
                <a:latin typeface="Arial"/>
              </a:rPr>
              <a:t>All wood finished with stain then polyurethane</a:t>
            </a:r>
            <a:endParaRPr b="0" lang="en-US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506520" y="1600200"/>
            <a:ext cx="2462400" cy="3284640"/>
          </a:xfrm>
          <a:prstGeom prst="rect">
            <a:avLst/>
          </a:prstGeom>
          <a:ln w="0">
            <a:noFill/>
          </a:ln>
        </p:spPr>
      </p:pic>
      <p:pic>
        <p:nvPicPr>
          <p:cNvPr id="50" name="" descr=""/>
          <p:cNvPicPr/>
          <p:nvPr/>
        </p:nvPicPr>
        <p:blipFill>
          <a:blip r:embed="rId2"/>
          <a:stretch/>
        </p:blipFill>
        <p:spPr>
          <a:xfrm>
            <a:off x="3200400" y="1600200"/>
            <a:ext cx="2396880" cy="3197520"/>
          </a:xfrm>
          <a:prstGeom prst="rect">
            <a:avLst/>
          </a:prstGeom>
          <a:ln w="0">
            <a:noFill/>
          </a:ln>
        </p:spPr>
      </p:pic>
      <p:pic>
        <p:nvPicPr>
          <p:cNvPr id="51" name="" descr=""/>
          <p:cNvPicPr/>
          <p:nvPr/>
        </p:nvPicPr>
        <p:blipFill>
          <a:blip r:embed="rId3"/>
          <a:stretch/>
        </p:blipFill>
        <p:spPr>
          <a:xfrm>
            <a:off x="5715000" y="1600200"/>
            <a:ext cx="4264560" cy="3197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</TotalTime>
  <Application>LibreOffice/24.8.3.2$Windows_X86_64 LibreOffice_project/48a6bac9e7e268aeb4c3483fcf825c94556d9f92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2024-09-04T14:31:13Z</dcterms:created>
  <dc:creator/>
  <dc:description/>
  <dc:language>en-US</dc:language>
  <cp:lastModifiedBy/>
  <dcterms:modified xsi:type="dcterms:W3CDTF">2024-12-13T07:50:01Z</dcterms:modified>
  <cp:revision>80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